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87" r:id="rId3"/>
    <p:sldId id="288" r:id="rId4"/>
    <p:sldId id="258" r:id="rId5"/>
    <p:sldId id="259" r:id="rId6"/>
    <p:sldId id="1819" r:id="rId7"/>
    <p:sldId id="1856" r:id="rId8"/>
    <p:sldId id="1857" r:id="rId9"/>
    <p:sldId id="1826" r:id="rId10"/>
    <p:sldId id="1859" r:id="rId11"/>
    <p:sldId id="286" r:id="rId12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ção Predefinida" id="{257879E5-2595-4091-9A3C-CFF3DF93E1B1}">
          <p14:sldIdLst>
            <p14:sldId id="257"/>
            <p14:sldId id="287"/>
            <p14:sldId id="288"/>
          </p14:sldIdLst>
        </p14:section>
        <p14:section name="Introdução" id="{9CD31314-F4AE-4FC6-A075-8FD528730A71}">
          <p14:sldIdLst>
            <p14:sldId id="258"/>
            <p14:sldId id="259"/>
            <p14:sldId id="1819"/>
            <p14:sldId id="1856"/>
            <p14:sldId id="1857"/>
            <p14:sldId id="1826"/>
            <p14:sldId id="1859"/>
          </p14:sldIdLst>
        </p14:section>
        <p14:section name="Conclusão" id="{B5F3345F-B901-4F72-B439-41DBF0448E4C}">
          <p14:sldIdLst>
            <p14:sldId id="286"/>
          </p14:sldIdLst>
        </p14:section>
      </p14:sectionLst>
    </p:ex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F03CED"/>
    <a:srgbClr val="062037"/>
    <a:srgbClr val="00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6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A206F-78B1-417B-BC64-F2EE3AF0AEBE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F01315-63DC-4986-B552-0FE08C444DF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324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222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18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13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DE936A85-45EF-3F03-A420-B28C71347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9B015227-2D8D-772A-7699-7A5D698480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="" xmlns:a16="http://schemas.microsoft.com/office/drawing/2014/main" id="{30D4A468-A585-E4FA-10C1-4888582EE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="" xmlns:a16="http://schemas.microsoft.com/office/drawing/2014/main" id="{4324906A-AE00-2083-68A8-8FF40C02A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="" xmlns:a16="http://schemas.microsoft.com/office/drawing/2014/main" id="{ACF2373E-ABC6-2661-89D5-9C7EA0270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5795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A3E9F4C-26A6-4C51-3411-5B648FF32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="" xmlns:a16="http://schemas.microsoft.com/office/drawing/2014/main" id="{5D311CCF-F716-D5D3-498D-CE7658FFDF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="" xmlns:a16="http://schemas.microsoft.com/office/drawing/2014/main" id="{20859A69-BBC3-D6F2-12A7-754824C1A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="" xmlns:a16="http://schemas.microsoft.com/office/drawing/2014/main" id="{C55AD9A1-1C84-C500-BC99-F85DA4F5B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="" xmlns:a16="http://schemas.microsoft.com/office/drawing/2014/main" id="{AB91430F-E2D7-0411-35F3-708A8FA69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86629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="" xmlns:a16="http://schemas.microsoft.com/office/drawing/2014/main" id="{F9F66F2D-F40F-23AE-6CA6-1B12A4826C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="" xmlns:a16="http://schemas.microsoft.com/office/drawing/2014/main" id="{99A47A7B-5341-EBA8-05F7-4A0927715D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="" xmlns:a16="http://schemas.microsoft.com/office/drawing/2014/main" id="{5ADD839C-B531-012E-F926-CC44D7248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="" xmlns:a16="http://schemas.microsoft.com/office/drawing/2014/main" id="{3C8CA1A3-0098-CA71-9D14-17A7AB86D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="" xmlns:a16="http://schemas.microsoft.com/office/drawing/2014/main" id="{1872D306-E36B-0B8E-EA13-9DD556CF5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19409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i-Tech Logo Reveal 02_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1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45278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360data\重要数据\桌面\Hi-Tech Logo Re[00_00_10][20140808-141553-1]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3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039105"/>
      </p:ext>
    </p:extLst>
  </p:cSld>
  <p:clrMapOvr>
    <a:masterClrMapping/>
  </p:clrMapOvr>
  <p:transition spd="slow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D8C76D3C-FB40-ADD1-B342-27FFAD53A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="" xmlns:a16="http://schemas.microsoft.com/office/drawing/2014/main" id="{3D1DD049-3C63-0B66-7670-D457BBE15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="" xmlns:a16="http://schemas.microsoft.com/office/drawing/2014/main" id="{6843D087-D544-782A-2315-CB5DB6B95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="" xmlns:a16="http://schemas.microsoft.com/office/drawing/2014/main" id="{A9675529-3594-9725-4D25-BCD5159E2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="" xmlns:a16="http://schemas.microsoft.com/office/drawing/2014/main" id="{C6346FC1-E66B-6BA1-9CF3-9CB25BF9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2079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A64795B-F4AF-308A-AAEB-338929BA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="" xmlns:a16="http://schemas.microsoft.com/office/drawing/2014/main" id="{415F01E9-9697-2187-5D3C-B92D0633E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="" xmlns:a16="http://schemas.microsoft.com/office/drawing/2014/main" id="{A96F864D-1E2D-8EF9-9C9D-CD7C77ABE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="" xmlns:a16="http://schemas.microsoft.com/office/drawing/2014/main" id="{026D37A7-BCC4-92A5-1D8E-CD9C0BFB7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="" xmlns:a16="http://schemas.microsoft.com/office/drawing/2014/main" id="{7DA349A5-771A-D165-01C1-8045AF950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8318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C3CC9CD-81AE-4105-E9CC-53E74050B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="" xmlns:a16="http://schemas.microsoft.com/office/drawing/2014/main" id="{F8990392-C9FF-6282-5A88-3BA7BDCA4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="" xmlns:a16="http://schemas.microsoft.com/office/drawing/2014/main" id="{A23D343B-A52D-0AC5-4AB9-57F511E2B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="" xmlns:a16="http://schemas.microsoft.com/office/drawing/2014/main" id="{CCEA2B4F-B130-59FA-B46B-3C8D5B749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="" xmlns:a16="http://schemas.microsoft.com/office/drawing/2014/main" id="{48C8DF96-1646-1731-D08D-4000A5A73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="" xmlns:a16="http://schemas.microsoft.com/office/drawing/2014/main" id="{0ADE3E71-151A-036C-ED0D-4697A380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92856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FC0240F-29E5-0C03-E310-E81821B06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="" xmlns:a16="http://schemas.microsoft.com/office/drawing/2014/main" id="{B61B3CDD-4570-8E82-9E2B-A47A6A49E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="" xmlns:a16="http://schemas.microsoft.com/office/drawing/2014/main" id="{D3A21FD2-3CBA-4B1B-C933-25E12A1A9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="" xmlns:a16="http://schemas.microsoft.com/office/drawing/2014/main" id="{40C08F35-C369-7F7D-D757-C85CEDE45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="" xmlns:a16="http://schemas.microsoft.com/office/drawing/2014/main" id="{A9769809-9C30-D3F4-C76B-3AF5CF8699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="" xmlns:a16="http://schemas.microsoft.com/office/drawing/2014/main" id="{1C8A8616-7B02-C322-A4FD-1E0ABA057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="" xmlns:a16="http://schemas.microsoft.com/office/drawing/2014/main" id="{36110C94-AADD-D104-53AB-F17F6CD8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="" xmlns:a16="http://schemas.microsoft.com/office/drawing/2014/main" id="{1AAF4066-3042-A9DE-9B67-2C36BF8C1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17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E0BA6A3-361F-F60E-591B-1E592FEF5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="" xmlns:a16="http://schemas.microsoft.com/office/drawing/2014/main" id="{D0AB0AE8-0A62-15C7-282F-481F22837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="" xmlns:a16="http://schemas.microsoft.com/office/drawing/2014/main" id="{AD689CE5-FFAB-0E3B-84C4-7EAC2EF4E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="" xmlns:a16="http://schemas.microsoft.com/office/drawing/2014/main" id="{E7DD2116-27FF-863C-75A4-C6A5DEF0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901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="" xmlns:a16="http://schemas.microsoft.com/office/drawing/2014/main" id="{E49EE981-0480-10A3-5826-F75D324B6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="" xmlns:a16="http://schemas.microsoft.com/office/drawing/2014/main" id="{C718BA7B-256B-9FCA-9E86-EE254A20F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="" xmlns:a16="http://schemas.microsoft.com/office/drawing/2014/main" id="{CA1B0B6F-B851-AB03-496F-AC5D76450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133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E1735E7-5E5D-08DF-F720-7C3D4F282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="" xmlns:a16="http://schemas.microsoft.com/office/drawing/2014/main" id="{62506581-7D6F-01E2-6F6F-8117CA1C3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="" xmlns:a16="http://schemas.microsoft.com/office/drawing/2014/main" id="{161B2D68-0DAD-C08A-9823-C59E1E54A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="" xmlns:a16="http://schemas.microsoft.com/office/drawing/2014/main" id="{F300BE49-2556-E692-2A4B-65D9C6EBA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="" xmlns:a16="http://schemas.microsoft.com/office/drawing/2014/main" id="{4C7F1A4F-7877-FB8E-BF01-7CE8C5A12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="" xmlns:a16="http://schemas.microsoft.com/office/drawing/2014/main" id="{311E49CD-BA6E-C30D-2788-CBBB6B4D5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7554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3545D66-9F67-D913-88F1-46A1A5971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="" xmlns:a16="http://schemas.microsoft.com/office/drawing/2014/main" id="{B628CFCB-8AA2-0B0D-A936-7C7F66ADE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="" xmlns:a16="http://schemas.microsoft.com/office/drawing/2014/main" id="{EB447134-9FD9-A2BB-D6D9-251B35831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="" xmlns:a16="http://schemas.microsoft.com/office/drawing/2014/main" id="{188F396F-0D7E-121A-7996-72764F1CD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="" xmlns:a16="http://schemas.microsoft.com/office/drawing/2014/main" id="{099EE12B-8573-20D7-125B-2EF02E2A1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="" xmlns:a16="http://schemas.microsoft.com/office/drawing/2014/main" id="{C607F90F-2AE9-8D46-FBD2-CA78D3399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17462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="" xmlns:a16="http://schemas.microsoft.com/office/drawing/2014/main" id="{78EF1A6C-DE7A-EA62-9D57-3B3A60317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="" xmlns:a16="http://schemas.microsoft.com/office/drawing/2014/main" id="{E42C4B18-DD90-D64E-DECF-501A3E71D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="" xmlns:a16="http://schemas.microsoft.com/office/drawing/2014/main" id="{F567815E-2976-07BF-17B6-BDC2CC8FBE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EBB7B-EF39-494E-866A-8A13AEA3F176}" type="datetimeFigureOut">
              <a:rPr lang="pt-PT" smtClean="0"/>
              <a:t>15/12/2023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="" xmlns:a16="http://schemas.microsoft.com/office/drawing/2014/main" id="{3396B470-1437-E0C7-6755-297DA257F1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="" xmlns:a16="http://schemas.microsoft.com/office/drawing/2014/main" id="{681EEA19-B1F2-CF4D-3AC1-018D81BB7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75DBA-F6ED-46D0-987B-9721D56FEB5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395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3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14.png"/><Relationship Id="rId9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8.png"/><Relationship Id="rId1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LOGO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195684" y="2705189"/>
            <a:ext cx="3585480" cy="1447622"/>
          </a:xfrm>
          <a:prstGeom prst="rect">
            <a:avLst/>
          </a:prstGeom>
          <a:noFill/>
          <a:effectLst>
            <a:outerShdw blurRad="190500" algn="tl" rotWithShape="0">
              <a:srgbClr val="63BBD7">
                <a:alpha val="52941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97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1" dur="1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accel="10000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xit" presetSubtype="32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" name="直接连接符 129"/>
          <p:cNvCxnSpPr/>
          <p:nvPr/>
        </p:nvCxnSpPr>
        <p:spPr>
          <a:xfrm>
            <a:off x="109355" y="6502828"/>
            <a:ext cx="955159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flipH="1">
            <a:off x="4169474" y="138885"/>
            <a:ext cx="5416826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 1.3 – </a:t>
            </a:r>
            <a:r>
              <a:rPr lang="en-US" altLang="zh-CN" sz="2400" b="0" dirty="0" err="1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Tipo</a:t>
            </a: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 de </a:t>
            </a:r>
            <a:r>
              <a:rPr lang="en-US" altLang="zh-CN" sz="2400" b="0" dirty="0" err="1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agente</a:t>
            </a:r>
            <a:endParaRPr lang="zh-CN" altLang="en-US" sz="2400" b="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Arial Rounded MT Bold" pitchFamily="34" charset="0"/>
              <a:cs typeface="Times New Roman" pitchFamily="18" charset="0"/>
            </a:endParaRPr>
          </a:p>
        </p:txBody>
      </p:sp>
      <p:sp>
        <p:nvSpPr>
          <p:cNvPr id="5" name="TextBox 31"/>
          <p:cNvSpPr txBox="1"/>
          <p:nvPr/>
        </p:nvSpPr>
        <p:spPr>
          <a:xfrm flipH="1">
            <a:off x="3294147" y="651092"/>
            <a:ext cx="5416826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  AGENTE REACTIVO SIMPLES</a:t>
            </a:r>
            <a:endParaRPr lang="zh-CN" altLang="en-US" sz="2400" b="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Arial Rounded MT Bold" pitchFamily="34" charset="0"/>
              <a:cs typeface="Times New Roman" pitchFamily="18" charset="0"/>
            </a:endParaRPr>
          </a:p>
        </p:txBody>
      </p:sp>
      <p:sp>
        <p:nvSpPr>
          <p:cNvPr id="3" name="Rectângulo 2"/>
          <p:cNvSpPr/>
          <p:nvPr/>
        </p:nvSpPr>
        <p:spPr>
          <a:xfrm>
            <a:off x="439947" y="1311215"/>
            <a:ext cx="11188461" cy="49343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ctângulo 5"/>
          <p:cNvSpPr/>
          <p:nvPr/>
        </p:nvSpPr>
        <p:spPr>
          <a:xfrm>
            <a:off x="1043796" y="3140015"/>
            <a:ext cx="9877245" cy="2915728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7" name="Rectângulo 6"/>
          <p:cNvSpPr/>
          <p:nvPr/>
        </p:nvSpPr>
        <p:spPr>
          <a:xfrm>
            <a:off x="4442604" y="4093232"/>
            <a:ext cx="2044460" cy="86695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>
                <a:solidFill>
                  <a:schemeClr val="accent3">
                    <a:lumMod val="50000"/>
                  </a:schemeClr>
                </a:solidFill>
              </a:rPr>
              <a:t>Jogar com carta</a:t>
            </a:r>
            <a:endParaRPr lang="pt-PT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1" name="Rectângulo 10"/>
          <p:cNvSpPr/>
          <p:nvPr/>
        </p:nvSpPr>
        <p:spPr>
          <a:xfrm>
            <a:off x="8086129" y="4093232"/>
            <a:ext cx="2366210" cy="86695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>
                <a:solidFill>
                  <a:schemeClr val="accent3">
                    <a:lumMod val="50000"/>
                  </a:schemeClr>
                </a:solidFill>
              </a:rPr>
              <a:t>Jogar sem carta</a:t>
            </a:r>
            <a:endParaRPr lang="pt-PT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Rectângulo 11"/>
          <p:cNvSpPr/>
          <p:nvPr/>
        </p:nvSpPr>
        <p:spPr>
          <a:xfrm>
            <a:off x="1561381" y="5443268"/>
            <a:ext cx="8890958" cy="51758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>
                <a:solidFill>
                  <a:schemeClr val="accent3">
                    <a:lumMod val="50000"/>
                  </a:schemeClr>
                </a:solidFill>
              </a:rPr>
              <a:t>Conhecimento</a:t>
            </a:r>
            <a:endParaRPr lang="pt-PT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Rectângulo 12"/>
          <p:cNvSpPr/>
          <p:nvPr/>
        </p:nvSpPr>
        <p:spPr>
          <a:xfrm>
            <a:off x="1561381" y="4093233"/>
            <a:ext cx="2225615" cy="118613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>
                <a:solidFill>
                  <a:schemeClr val="accent3">
                    <a:lumMod val="50000"/>
                  </a:schemeClr>
                </a:solidFill>
              </a:rPr>
              <a:t>Retirar Carta</a:t>
            </a:r>
            <a:endParaRPr lang="pt-PT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Seta para baixo 7"/>
          <p:cNvSpPr/>
          <p:nvPr/>
        </p:nvSpPr>
        <p:spPr>
          <a:xfrm>
            <a:off x="4885150" y="1610265"/>
            <a:ext cx="1249687" cy="12594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Seta para baixo 14"/>
          <p:cNvSpPr/>
          <p:nvPr/>
        </p:nvSpPr>
        <p:spPr>
          <a:xfrm>
            <a:off x="8606048" y="1489495"/>
            <a:ext cx="1249687" cy="12594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Rectângulo 9"/>
          <p:cNvSpPr/>
          <p:nvPr/>
        </p:nvSpPr>
        <p:spPr>
          <a:xfrm>
            <a:off x="1475177" y="3122610"/>
            <a:ext cx="2520000" cy="8280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PT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Jogar IA</a:t>
            </a:r>
            <a:endParaRPr lang="pt-PT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7" name="Seta para baixo 16"/>
          <p:cNvSpPr/>
          <p:nvPr/>
        </p:nvSpPr>
        <p:spPr>
          <a:xfrm>
            <a:off x="5304385" y="5067300"/>
            <a:ext cx="332404" cy="314864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8" name="Seta para baixo 17"/>
          <p:cNvSpPr/>
          <p:nvPr/>
        </p:nvSpPr>
        <p:spPr>
          <a:xfrm>
            <a:off x="9230892" y="5067300"/>
            <a:ext cx="332404" cy="314864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Seta para baixo 18"/>
          <p:cNvSpPr/>
          <p:nvPr/>
        </p:nvSpPr>
        <p:spPr>
          <a:xfrm rot="5229986">
            <a:off x="3932244" y="4378031"/>
            <a:ext cx="332404" cy="445966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61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013" y="2898404"/>
            <a:ext cx="296227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767" y="2860304"/>
            <a:ext cx="3057525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6" hidden="1"/>
          <p:cNvSpPr>
            <a:spLocks/>
          </p:cNvSpPr>
          <p:nvPr/>
        </p:nvSpPr>
        <p:spPr bwMode="auto">
          <a:xfrm>
            <a:off x="2323201" y="2712798"/>
            <a:ext cx="924272" cy="916898"/>
          </a:xfrm>
          <a:custGeom>
            <a:avLst/>
            <a:gdLst>
              <a:gd name="T0" fmla="*/ 2 w 159"/>
              <a:gd name="T1" fmla="*/ 0 h 158"/>
              <a:gd name="T2" fmla="*/ 0 w 159"/>
              <a:gd name="T3" fmla="*/ 0 h 158"/>
              <a:gd name="T4" fmla="*/ 0 w 159"/>
              <a:gd name="T5" fmla="*/ 6 h 158"/>
              <a:gd name="T6" fmla="*/ 0 w 159"/>
              <a:gd name="T7" fmla="*/ 106 h 158"/>
              <a:gd name="T8" fmla="*/ 0 w 159"/>
              <a:gd name="T9" fmla="*/ 158 h 158"/>
              <a:gd name="T10" fmla="*/ 159 w 159"/>
              <a:gd name="T11" fmla="*/ 158 h 158"/>
              <a:gd name="T12" fmla="*/ 159 w 159"/>
              <a:gd name="T13" fmla="*/ 157 h 158"/>
              <a:gd name="T14" fmla="*/ 2 w 159"/>
              <a:gd name="T15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9" h="158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58"/>
                  <a:pt x="0" y="158"/>
                  <a:pt x="0" y="158"/>
                </a:cubicBezTo>
                <a:cubicBezTo>
                  <a:pt x="159" y="158"/>
                  <a:pt x="159" y="158"/>
                  <a:pt x="159" y="158"/>
                </a:cubicBezTo>
                <a:cubicBezTo>
                  <a:pt x="159" y="157"/>
                  <a:pt x="159" y="157"/>
                  <a:pt x="159" y="157"/>
                </a:cubicBezTo>
                <a:cubicBezTo>
                  <a:pt x="159" y="70"/>
                  <a:pt x="89" y="0"/>
                  <a:pt x="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文本框 17"/>
          <p:cNvSpPr txBox="1"/>
          <p:nvPr/>
        </p:nvSpPr>
        <p:spPr>
          <a:xfrm>
            <a:off x="2567609" y="836713"/>
            <a:ext cx="7344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</a:rPr>
              <a:t>Obrigado</a:t>
            </a:r>
            <a:r>
              <a:rPr lang="en-US" altLang="zh-CN" sz="4800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</a:rPr>
              <a:t>!!</a:t>
            </a:r>
            <a:endParaRPr lang="zh-CN" altLang="en-US" sz="480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1" name="1" descr="D:\360data\重要数据\桌面\666666666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102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2" descr="D:\360data\重要数据\桌面\555555555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102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3" descr="D:\360data\重要数据\桌面\4444444444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102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4" descr="D:\360data\重要数据\桌面\333333333333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102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5" descr="D:\360data\重要数据\桌面\222222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102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6" descr="D:\360data\重要数据\桌面\11111111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102" y="3509078"/>
            <a:ext cx="1751994" cy="1751994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961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63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45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7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49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1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3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17"/>
          <p:cNvSpPr txBox="1"/>
          <p:nvPr/>
        </p:nvSpPr>
        <p:spPr>
          <a:xfrm>
            <a:off x="5296413" y="2519329"/>
            <a:ext cx="6077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" altLang="zh-CN" sz="4000" dirty="0" smtClean="0">
                <a:solidFill>
                  <a:srgbClr val="53D2FF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Int</a:t>
            </a:r>
            <a:r>
              <a:rPr lang="" altLang="zh-CN" sz="4000" smtClean="0">
                <a:solidFill>
                  <a:srgbClr val="53D2FF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eligencia Artificial</a:t>
            </a:r>
            <a:endParaRPr lang="en-US" altLang="zh-CN" sz="4000" dirty="0">
              <a:solidFill>
                <a:srgbClr val="53D2FF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pt-PT" altLang="zh-CN" sz="2000" dirty="0" smtClean="0">
                <a:solidFill>
                  <a:srgbClr val="53D2FF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PR</a:t>
            </a:r>
            <a:r>
              <a:rPr lang="" altLang="zh-CN" sz="2000" smtClean="0">
                <a:solidFill>
                  <a:srgbClr val="53D2FF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IMEIRA PROVA PARCELAR </a:t>
            </a:r>
            <a:endParaRPr lang="" altLang="zh-CN" sz="2000">
              <a:solidFill>
                <a:srgbClr val="53D2FF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" altLang="zh-CN" sz="2000" smtClean="0">
                <a:solidFill>
                  <a:srgbClr val="53D2FF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JOGO-BURRO DE CARTAS</a:t>
            </a:r>
            <a:endParaRPr lang="en-US" altLang="zh-CN" sz="2000" dirty="0">
              <a:solidFill>
                <a:srgbClr val="53D2FF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325727" y="3932766"/>
            <a:ext cx="757585" cy="379603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5086698" y="4312369"/>
            <a:ext cx="1008509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1" descr="D:\360data\重要数据\桌面\666666666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878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2" descr="D:\360data\重要数据\桌面\55555555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878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3" descr="D:\360data\重要数据\桌面\4444444444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878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4" descr="D:\360data\重要数据\桌面\333333333333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878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5" descr="D:\360data\重要数据\桌面\222222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878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6" descr="D:\360data\重要数据\桌面\1111111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878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LOGO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44481" y="2447072"/>
            <a:ext cx="1144178" cy="528216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979" y="2410967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backgroun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0407" y="-675456"/>
            <a:ext cx="609600" cy="609600"/>
          </a:xfrm>
          <a:prstGeom prst="rect">
            <a:avLst/>
          </a:prstGeom>
        </p:spPr>
      </p:pic>
      <p:pic>
        <p:nvPicPr>
          <p:cNvPr id="3" name="LOGO">
            <a:extLst>
              <a:ext uri="{FF2B5EF4-FFF2-40B4-BE49-F238E27FC236}">
                <a16:creationId xmlns="" xmlns:a16="http://schemas.microsoft.com/office/drawing/2014/main" id="{186AC8C8-411A-B073-FAAF-A9A9860EB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028532" y="362668"/>
            <a:ext cx="3585480" cy="1447622"/>
          </a:xfrm>
          <a:prstGeom prst="rect">
            <a:avLst/>
          </a:prstGeom>
          <a:noFill/>
          <a:effectLst>
            <a:outerShdw blurRad="190500" algn="tl" rotWithShape="0">
              <a:srgbClr val="63BBD7">
                <a:alpha val="52941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68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3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0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42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6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xit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7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" presetClass="exit" presetSubtype="8" accel="100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53" presetClass="exit" presetSubtype="32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7" dur="1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9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6" presetClass="emph" presetSubtype="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7" dur="1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08" presetID="6" presetClass="emph" presetSubtype="0" accel="10000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animScale>
                                      <p:cBhvr>
                                        <p:cTn id="10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xit" presetSubtype="32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1" descr="D:\360data\重要数据\桌面\66666666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2" descr="D:\360data\重要数据\桌面\5555555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3" descr="D:\360data\重要数据\桌面\444444444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4" descr="D:\360data\重要数据\桌面\33333333333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5" descr="D:\360data\重要数据\桌面\22222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6" descr="D:\360data\重要数据\桌面\1111111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413096" y="2432714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</a:rPr>
              <a:t>ÍNDICE</a:t>
            </a:r>
            <a:endParaRPr lang="zh-CN" altLang="en-US" b="1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293" y="2557593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utoShape 24"/>
          <p:cNvSpPr>
            <a:spLocks noChangeArrowheads="1"/>
          </p:cNvSpPr>
          <p:nvPr/>
        </p:nvSpPr>
        <p:spPr bwMode="auto">
          <a:xfrm>
            <a:off x="3849224" y="1948656"/>
            <a:ext cx="2100375" cy="1706780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1400" dirty="0" smtClean="0">
                <a:solidFill>
                  <a:prstClr val="white"/>
                </a:solidFill>
                <a:latin typeface="Pirulen" pitchFamily="2" charset="0"/>
              </a:rPr>
              <a:t>1</a:t>
            </a:r>
            <a:r>
              <a:rPr lang="" altLang="zh-CN" sz="1400" smtClean="0">
                <a:solidFill>
                  <a:prstClr val="white"/>
                </a:solidFill>
                <a:latin typeface="Pirulen" pitchFamily="2" charset="0"/>
              </a:rPr>
              <a:t>-Sobre o jogo</a:t>
            </a:r>
            <a:endParaRPr lang="en-US" altLang="zh-CN" sz="1400" dirty="0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endParaRPr lang="zh-CN" altLang="en-US" sz="1400" dirty="0"/>
          </a:p>
        </p:txBody>
      </p:sp>
      <p:sp>
        <p:nvSpPr>
          <p:cNvPr id="19" name="AutoShape 24"/>
          <p:cNvSpPr>
            <a:spLocks noChangeArrowheads="1"/>
          </p:cNvSpPr>
          <p:nvPr/>
        </p:nvSpPr>
        <p:spPr bwMode="auto">
          <a:xfrm>
            <a:off x="4092646" y="1948656"/>
            <a:ext cx="2024369" cy="1612307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1.1</a:t>
            </a:r>
            <a:r>
              <a:rPr lang="" altLang="zh-CN" sz="1200" dirty="0" smtClean="0">
                <a:solidFill>
                  <a:prstClr val="white"/>
                </a:solidFill>
                <a:latin typeface="Pirulen" pitchFamily="2" charset="0"/>
              </a:rPr>
              <a:t>-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 Regras de jogo</a:t>
            </a:r>
            <a:endParaRPr lang="en-US" altLang="zh-CN" sz="1200" dirty="0">
              <a:solidFill>
                <a:prstClr val="white"/>
              </a:solidFill>
              <a:latin typeface="Pirulen" pitchFamily="2" charset="0"/>
            </a:endParaRPr>
          </a:p>
        </p:txBody>
      </p:sp>
      <p:sp>
        <p:nvSpPr>
          <p:cNvPr id="20" name="AutoShape 24"/>
          <p:cNvSpPr>
            <a:spLocks noChangeArrowheads="1"/>
          </p:cNvSpPr>
          <p:nvPr/>
        </p:nvSpPr>
        <p:spPr bwMode="auto">
          <a:xfrm>
            <a:off x="4395174" y="1965961"/>
            <a:ext cx="2024369" cy="157769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1200" dirty="0" smtClean="0">
                <a:solidFill>
                  <a:prstClr val="white"/>
                </a:solidFill>
                <a:latin typeface="Pirulen" pitchFamily="2" charset="0"/>
              </a:rPr>
              <a:t> 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1.2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-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Como aprende</a:t>
            </a:r>
            <a:endParaRPr lang="en-US" altLang="zh-CN" sz="1200" dirty="0" smtClean="0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endParaRPr lang="en-US" altLang="zh-CN" sz="120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AutoShape 24"/>
          <p:cNvSpPr>
            <a:spLocks noChangeArrowheads="1"/>
          </p:cNvSpPr>
          <p:nvPr/>
        </p:nvSpPr>
        <p:spPr bwMode="auto">
          <a:xfrm>
            <a:off x="4937228" y="1948656"/>
            <a:ext cx="2024741" cy="1680125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1.3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-Tipo de agente</a:t>
            </a:r>
            <a:endParaRPr lang="en-US" altLang="zh-CN" sz="1200" dirty="0">
              <a:solidFill>
                <a:prstClr val="white"/>
              </a:solidFill>
              <a:latin typeface="Pirule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3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36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40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4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xit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" descr="D:\360data\重要数据\桌面\66666666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2" descr="D:\360data\重要数据\桌面\55555555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3" descr="D:\360data\重要数据\桌面\444444444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4" descr="D:\360data\重要数据\桌面\33333333333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5" descr="D:\360data\重要数据\桌面\222222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6" descr="D:\360data\重要数据\桌面\1111111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7" y="982314"/>
            <a:ext cx="3454798" cy="3454798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681" y="3058885"/>
            <a:ext cx="296227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302" y="2865834"/>
            <a:ext cx="3057525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631" y="3862498"/>
            <a:ext cx="18954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直接连接符 13"/>
          <p:cNvCxnSpPr/>
          <p:nvPr/>
        </p:nvCxnSpPr>
        <p:spPr>
          <a:xfrm>
            <a:off x="5376499" y="5229200"/>
            <a:ext cx="6814708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5">
            <a:extLst>
              <a:ext uri="{FF2B5EF4-FFF2-40B4-BE49-F238E27FC236}">
                <a16:creationId xmlns="" xmlns:a16="http://schemas.microsoft.com/office/drawing/2014/main" id="{7443F563-C66C-40D1-82BB-D89E72EE383F}"/>
              </a:ext>
            </a:extLst>
          </p:cNvPr>
          <p:cNvSpPr txBox="1"/>
          <p:nvPr/>
        </p:nvSpPr>
        <p:spPr>
          <a:xfrm>
            <a:off x="1413096" y="2432714"/>
            <a:ext cx="1003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微软雅黑" pitchFamily="34" charset="-122"/>
                <a:ea typeface="微软雅黑" pitchFamily="34" charset="-122"/>
              </a:rPr>
              <a:t>ÍNDICE</a:t>
            </a:r>
            <a:endParaRPr lang="zh-CN" altLang="en-US" b="1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AutoShape 24"/>
          <p:cNvSpPr>
            <a:spLocks noChangeArrowheads="1"/>
          </p:cNvSpPr>
          <p:nvPr/>
        </p:nvSpPr>
        <p:spPr bwMode="auto">
          <a:xfrm>
            <a:off x="1989876" y="1763990"/>
            <a:ext cx="2100375" cy="1706780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1400" dirty="0" smtClean="0">
                <a:solidFill>
                  <a:prstClr val="white"/>
                </a:solidFill>
                <a:latin typeface="Pirulen" pitchFamily="2" charset="0"/>
              </a:rPr>
              <a:t>1</a:t>
            </a:r>
            <a:r>
              <a:rPr lang="" altLang="zh-CN" sz="1400" smtClean="0">
                <a:solidFill>
                  <a:prstClr val="white"/>
                </a:solidFill>
                <a:latin typeface="Pirulen" pitchFamily="2" charset="0"/>
              </a:rPr>
              <a:t>-Sobre o jogo</a:t>
            </a:r>
            <a:endParaRPr lang="en-US" altLang="zh-CN" sz="1400" dirty="0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endParaRPr lang="zh-CN" altLang="en-US" sz="1400" dirty="0"/>
          </a:p>
        </p:txBody>
      </p:sp>
      <p:sp>
        <p:nvSpPr>
          <p:cNvPr id="28" name="AutoShape 24"/>
          <p:cNvSpPr>
            <a:spLocks noChangeArrowheads="1"/>
          </p:cNvSpPr>
          <p:nvPr/>
        </p:nvSpPr>
        <p:spPr bwMode="auto">
          <a:xfrm>
            <a:off x="4464496" y="1763990"/>
            <a:ext cx="2024369" cy="1612307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1.1</a:t>
            </a:r>
            <a:r>
              <a:rPr lang="" altLang="zh-CN" sz="1200" dirty="0" smtClean="0">
                <a:solidFill>
                  <a:prstClr val="white"/>
                </a:solidFill>
                <a:latin typeface="Pirulen" pitchFamily="2" charset="0"/>
              </a:rPr>
              <a:t>-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 Regras de jogo</a:t>
            </a:r>
            <a:endParaRPr lang="en-US" altLang="zh-CN" sz="1200" dirty="0">
              <a:solidFill>
                <a:prstClr val="white"/>
              </a:solidFill>
              <a:latin typeface="Pirulen" pitchFamily="2" charset="0"/>
            </a:endParaRPr>
          </a:p>
        </p:txBody>
      </p:sp>
      <p:sp>
        <p:nvSpPr>
          <p:cNvPr id="29" name="AutoShape 24"/>
          <p:cNvSpPr>
            <a:spLocks noChangeArrowheads="1"/>
          </p:cNvSpPr>
          <p:nvPr/>
        </p:nvSpPr>
        <p:spPr bwMode="auto">
          <a:xfrm>
            <a:off x="6759484" y="1763990"/>
            <a:ext cx="2024369" cy="1577696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1200" dirty="0" smtClean="0">
                <a:solidFill>
                  <a:prstClr val="white"/>
                </a:solidFill>
                <a:latin typeface="Pirulen" pitchFamily="2" charset="0"/>
              </a:rPr>
              <a:t> 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1.2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-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Como aprende</a:t>
            </a:r>
            <a:endParaRPr lang="en-US" altLang="zh-CN" sz="1200" dirty="0" smtClean="0">
              <a:solidFill>
                <a:prstClr val="white"/>
              </a:solidFill>
              <a:latin typeface="Pirulen" pitchFamily="2" charset="0"/>
            </a:endParaRPr>
          </a:p>
          <a:p>
            <a:pPr lvl="0" algn="ctr"/>
            <a:endParaRPr lang="en-US" altLang="zh-CN" sz="120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AutoShape 24"/>
          <p:cNvSpPr>
            <a:spLocks noChangeArrowheads="1"/>
          </p:cNvSpPr>
          <p:nvPr/>
        </p:nvSpPr>
        <p:spPr bwMode="auto">
          <a:xfrm>
            <a:off x="9274062" y="1661561"/>
            <a:ext cx="2024741" cy="1680125"/>
          </a:xfrm>
          <a:prstGeom prst="flowChartPunchedCard">
            <a:avLst/>
          </a:prstGeom>
          <a:solidFill>
            <a:srgbClr val="41A0DA">
              <a:alpha val="60000"/>
            </a:srgbClr>
          </a:solidFill>
          <a:ln>
            <a:noFill/>
          </a:ln>
          <a:effectLst>
            <a:outerShdw blurRad="254000" algn="tl" rotWithShape="0">
              <a:srgbClr val="53D2FF">
                <a:alpha val="80000"/>
              </a:srgbClr>
            </a:outerShdw>
          </a:effectLst>
        </p:spPr>
        <p:txBody>
          <a:bodyPr wrap="none" tIns="0" bIns="684000" anchor="ctr"/>
          <a:lstStyle>
            <a:defPPr>
              <a:defRPr lang="x-non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1.3</a:t>
            </a:r>
            <a:r>
              <a:rPr lang="" altLang="zh-CN" sz="1200" smtClean="0">
                <a:solidFill>
                  <a:prstClr val="white"/>
                </a:solidFill>
                <a:latin typeface="Pirulen" pitchFamily="2" charset="0"/>
              </a:rPr>
              <a:t>-Tipo de agente</a:t>
            </a:r>
            <a:endParaRPr lang="en-US" altLang="zh-CN" sz="1200" dirty="0">
              <a:solidFill>
                <a:prstClr val="white"/>
              </a:solidFill>
              <a:latin typeface="Pirule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60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4800000">
                                      <p:cBhvr>
                                        <p:cTn id="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12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3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6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2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xit" presetSubtype="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" name="直接连接符 129"/>
          <p:cNvCxnSpPr/>
          <p:nvPr/>
        </p:nvCxnSpPr>
        <p:spPr>
          <a:xfrm>
            <a:off x="109355" y="6502828"/>
            <a:ext cx="955159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flipH="1">
            <a:off x="4693737" y="453594"/>
            <a:ext cx="5416826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ELEMENTOS DO GRUPO </a:t>
            </a: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: </a:t>
            </a:r>
            <a:endParaRPr lang="zh-CN" altLang="en-US" sz="2400" b="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Arial Rounded MT Bold" pitchFamily="34" charset="0"/>
              <a:cs typeface="Times New Roman" pitchFamily="18" charset="0"/>
            </a:endParaRPr>
          </a:p>
        </p:txBody>
      </p:sp>
      <p:pic>
        <p:nvPicPr>
          <p:cNvPr id="1027" name="Picture 3" descr="C:\Users\us\OneDrive\Área de Trabalho\IHC-FASE1-2\fotos\fe4cb5c3-6c16-4685-93ba-21b53a818ad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087" y="1164771"/>
            <a:ext cx="3211284" cy="308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us\OneDrive\Área de Trabalho\IHC-FASE1-2\fotos\Imagem WhatsApp 2023-05-19 às 08.41.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344" y="1233577"/>
            <a:ext cx="3261475" cy="2981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32"/>
          <p:cNvSpPr txBox="1"/>
          <p:nvPr/>
        </p:nvSpPr>
        <p:spPr>
          <a:xfrm>
            <a:off x="783771" y="4332609"/>
            <a:ext cx="2558143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pt-PT" altLang="zh-CN" sz="1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DIANGANA FORTUNA</a:t>
            </a:r>
            <a:endParaRPr lang="pt-PT" altLang="zh-CN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32"/>
          <p:cNvSpPr txBox="1"/>
          <p:nvPr/>
        </p:nvSpPr>
        <p:spPr>
          <a:xfrm>
            <a:off x="4539343" y="4394919"/>
            <a:ext cx="2558143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pt-PT" altLang="zh-CN" sz="1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MARCELO BASTOS</a:t>
            </a:r>
            <a:endParaRPr lang="pt-PT" altLang="zh-CN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TextBox 32"/>
          <p:cNvSpPr txBox="1"/>
          <p:nvPr/>
        </p:nvSpPr>
        <p:spPr>
          <a:xfrm>
            <a:off x="8686800" y="4394919"/>
            <a:ext cx="2558143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" altLang="zh-CN" sz="1400" b="1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ANTONIO TOBIAS</a:t>
            </a:r>
            <a:endParaRPr lang="pt-PT" altLang="zh-CN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337337" y="1229357"/>
            <a:ext cx="2881822" cy="2890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801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48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92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12" grpId="0"/>
      <p:bldP spid="13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" name="直接连接符 129"/>
          <p:cNvCxnSpPr/>
          <p:nvPr/>
        </p:nvCxnSpPr>
        <p:spPr>
          <a:xfrm>
            <a:off x="109355" y="6502828"/>
            <a:ext cx="955159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flipH="1">
            <a:off x="5259795" y="1095851"/>
            <a:ext cx="5416826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 </a:t>
            </a: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1 </a:t>
            </a: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– </a:t>
            </a:r>
            <a:r>
              <a:rPr lang="" altLang="zh-CN" sz="2400" b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Sobre o Jogo</a:t>
            </a:r>
            <a:endParaRPr lang="zh-CN" altLang="en-US" sz="2400" b="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Arial Rounded MT Bold" pitchFamily="34" charset="0"/>
              <a:cs typeface="Times New Roman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886054" y="1596992"/>
            <a:ext cx="6879994" cy="2533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pt-PT" dirty="0" smtClean="0">
                <a:solidFill>
                  <a:srgbClr val="00B0F0"/>
                </a:solidFill>
              </a:rPr>
              <a:t>O </a:t>
            </a:r>
            <a:r>
              <a:rPr lang="pt-PT" dirty="0">
                <a:solidFill>
                  <a:srgbClr val="00B0F0"/>
                </a:solidFill>
              </a:rPr>
              <a:t>termo "burro" é usado de forma humorística e não deve ser interpretado como ofensivo. O jogador que fica com as cartas na mão na última rodada é muitas vezes sujeito a alguma forma de penalidade leve ou brincadeira por parte dos outros </a:t>
            </a:r>
            <a:r>
              <a:rPr lang="pt-PT" dirty="0" smtClean="0">
                <a:solidFill>
                  <a:srgbClr val="00B0F0"/>
                </a:solidFill>
              </a:rPr>
              <a:t>jogadores.</a:t>
            </a:r>
            <a:r>
              <a:rPr lang="pt-PT" dirty="0"/>
              <a:t> </a:t>
            </a:r>
            <a:r>
              <a:rPr lang="pt-PT" dirty="0">
                <a:solidFill>
                  <a:srgbClr val="00B0F0"/>
                </a:solidFill>
              </a:rPr>
              <a:t>O </a:t>
            </a:r>
            <a:r>
              <a:rPr lang="pt-PT" dirty="0" err="1">
                <a:solidFill>
                  <a:srgbClr val="00B0F0"/>
                </a:solidFill>
              </a:rPr>
              <a:t>objetivo</a:t>
            </a:r>
            <a:r>
              <a:rPr lang="pt-PT" dirty="0">
                <a:solidFill>
                  <a:srgbClr val="00B0F0"/>
                </a:solidFill>
              </a:rPr>
              <a:t> é evitar ser o último jogador a ficar com cartas na mão.</a:t>
            </a:r>
          </a:p>
          <a:p>
            <a:pPr algn="just">
              <a:lnSpc>
                <a:spcPct val="130000"/>
              </a:lnSpc>
            </a:pPr>
            <a:endParaRPr lang="pt-PT" altLang="zh-CN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30000"/>
              </a:lnSpc>
            </a:pPr>
            <a:endParaRPr lang="pt-PT" altLang="zh-CN" sz="1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Picture 2" descr="C:\Users\us\OneDrive\Área de Trabalho\imag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57" y="1890309"/>
            <a:ext cx="3535427" cy="353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006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" name="直接连接符 129"/>
          <p:cNvCxnSpPr/>
          <p:nvPr/>
        </p:nvCxnSpPr>
        <p:spPr>
          <a:xfrm>
            <a:off x="109355" y="6502828"/>
            <a:ext cx="955159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flipH="1">
            <a:off x="5259795" y="517352"/>
            <a:ext cx="5416826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 </a:t>
            </a: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1 </a:t>
            </a: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.1– </a:t>
            </a:r>
            <a:r>
              <a:rPr lang="pt-PT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Regras de jogo</a:t>
            </a:r>
            <a:endParaRPr lang="zh-CN" altLang="en-US" sz="2400" b="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Arial Rounded MT Bold" pitchFamily="34" charset="0"/>
              <a:cs typeface="Times New Roman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97378" y="2166257"/>
            <a:ext cx="6879994" cy="2902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endParaRPr lang="pt-PT" altLang="zh-CN" sz="1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pt-PT" sz="3200" b="1" dirty="0">
                <a:solidFill>
                  <a:srgbClr val="00B0F0"/>
                </a:solidFill>
              </a:rPr>
              <a:t>Número de </a:t>
            </a:r>
            <a:r>
              <a:rPr lang="pt-PT" sz="3200" b="1" dirty="0" smtClean="0">
                <a:solidFill>
                  <a:srgbClr val="00B0F0"/>
                </a:solidFill>
              </a:rPr>
              <a:t>Jogadores</a:t>
            </a:r>
            <a:endParaRPr lang="pt-PT" sz="3200" b="1" dirty="0">
              <a:solidFill>
                <a:srgbClr val="00B0F0"/>
              </a:solidFill>
            </a:endParaRPr>
          </a:p>
          <a:p>
            <a:r>
              <a:rPr lang="pt-PT" sz="3200" b="1" dirty="0">
                <a:solidFill>
                  <a:srgbClr val="00B0F0"/>
                </a:solidFill>
              </a:rPr>
              <a:t>Distribuição das </a:t>
            </a:r>
            <a:r>
              <a:rPr lang="pt-PT" sz="3200" b="1" dirty="0" smtClean="0">
                <a:solidFill>
                  <a:srgbClr val="00B0F0"/>
                </a:solidFill>
              </a:rPr>
              <a:t>Cartas</a:t>
            </a:r>
            <a:r>
              <a:rPr lang="pt-PT" sz="3200" dirty="0">
                <a:solidFill>
                  <a:srgbClr val="00B0F0"/>
                </a:solidFill>
              </a:rPr>
              <a:t> </a:t>
            </a:r>
          </a:p>
          <a:p>
            <a:r>
              <a:rPr lang="pt-PT" sz="3200" b="1" dirty="0">
                <a:solidFill>
                  <a:srgbClr val="00B0F0"/>
                </a:solidFill>
              </a:rPr>
              <a:t>Pegar o </a:t>
            </a:r>
            <a:r>
              <a:rPr lang="pt-PT" sz="3200" b="1" dirty="0" smtClean="0">
                <a:solidFill>
                  <a:srgbClr val="00B0F0"/>
                </a:solidFill>
              </a:rPr>
              <a:t>Montão</a:t>
            </a:r>
          </a:p>
          <a:p>
            <a:r>
              <a:rPr lang="pt-PT" sz="3200" b="1" dirty="0">
                <a:solidFill>
                  <a:srgbClr val="00B0F0"/>
                </a:solidFill>
              </a:rPr>
              <a:t>Penalidades</a:t>
            </a:r>
            <a:endParaRPr lang="pt-PT" altLang="zh-CN" sz="32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30000"/>
              </a:lnSpc>
            </a:pPr>
            <a:endParaRPr lang="pt-PT" altLang="zh-CN" sz="1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30000"/>
              </a:lnSpc>
            </a:pPr>
            <a:endParaRPr lang="pt-PT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1" name="Picture 3" descr="E:\images (1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35" y="2301334"/>
            <a:ext cx="3922024" cy="2374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445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" name="直接连接符 129"/>
          <p:cNvCxnSpPr/>
          <p:nvPr/>
        </p:nvCxnSpPr>
        <p:spPr>
          <a:xfrm>
            <a:off x="109355" y="6502828"/>
            <a:ext cx="955159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flipH="1">
            <a:off x="5259795" y="517352"/>
            <a:ext cx="5416826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 </a:t>
            </a: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1 </a:t>
            </a: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.1– </a:t>
            </a:r>
            <a:r>
              <a:rPr lang="pt-PT" altLang="zh-CN" sz="2400" b="0" dirty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Regras de jogo</a:t>
            </a:r>
            <a:endParaRPr lang="zh-CN" altLang="en-US" sz="2400" b="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Arial Rounded MT Bold" pitchFamily="34" charset="0"/>
              <a:cs typeface="Times New Roman" pitchFamily="18" charset="0"/>
            </a:endParaRPr>
          </a:p>
        </p:txBody>
      </p:sp>
      <p:pic>
        <p:nvPicPr>
          <p:cNvPr id="4098" name="Picture 2" descr="C:\Users\us\OneDrive\Área de Trabalho\Screenshot_20231215-12234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591" y="1493762"/>
            <a:ext cx="3301559" cy="433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us\OneDrive\Área de Trabalho\Screenshot_20231215-12235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9060" y="1363332"/>
            <a:ext cx="3132932" cy="4551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34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" name="直接连接符 129"/>
          <p:cNvCxnSpPr/>
          <p:nvPr/>
        </p:nvCxnSpPr>
        <p:spPr>
          <a:xfrm>
            <a:off x="109355" y="6502828"/>
            <a:ext cx="955159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flipH="1">
            <a:off x="5259795" y="1095851"/>
            <a:ext cx="5416826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 1.2 – </a:t>
            </a:r>
            <a:r>
              <a:rPr lang="en-US" altLang="zh-CN" sz="2400" b="0" dirty="0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Como </a:t>
            </a:r>
            <a:r>
              <a:rPr lang="en-US" altLang="zh-CN" sz="2400" b="0" dirty="0" err="1" smtClean="0">
                <a:solidFill>
                  <a:srgbClr val="53D2FF"/>
                </a:solidFill>
                <a:effectLst>
                  <a:outerShdw blurRad="266700" algn="tl" rotWithShape="0">
                    <a:schemeClr val="tx2">
                      <a:lumMod val="40000"/>
                      <a:lumOff val="60000"/>
                      <a:alpha val="55000"/>
                    </a:schemeClr>
                  </a:outerShdw>
                </a:effectLst>
                <a:latin typeface="Arial Rounded MT Bold" pitchFamily="34" charset="0"/>
                <a:cs typeface="Times New Roman" pitchFamily="18" charset="0"/>
              </a:rPr>
              <a:t>aprende</a:t>
            </a:r>
            <a:endParaRPr lang="zh-CN" altLang="en-US" sz="2400" b="0" dirty="0">
              <a:solidFill>
                <a:srgbClr val="53D2FF"/>
              </a:solidFill>
              <a:effectLst>
                <a:outerShdw blurRad="266700" algn="tl" rotWithShape="0">
                  <a:schemeClr val="tx2">
                    <a:lumMod val="40000"/>
                    <a:lumOff val="60000"/>
                    <a:alpha val="55000"/>
                  </a:schemeClr>
                </a:outerShdw>
              </a:effectLst>
              <a:latin typeface="Arial Rounded MT Bold" pitchFamily="34" charset="0"/>
              <a:cs typeface="Times New Roman" pitchFamily="18" charset="0"/>
            </a:endParaRPr>
          </a:p>
        </p:txBody>
      </p:sp>
      <p:pic>
        <p:nvPicPr>
          <p:cNvPr id="3074" name="Picture 2" descr="E:\Captura de ecrã 2023-12-15 12401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108" y="1970120"/>
            <a:ext cx="9688513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26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7223</TotalTime>
  <Words>182</Words>
  <Application>Microsoft Office PowerPoint</Application>
  <PresentationFormat>Personalizados</PresentationFormat>
  <Paragraphs>46</Paragraphs>
  <Slides>11</Slides>
  <Notes>11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2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leanne ezomene manuel</dc:creator>
  <cp:lastModifiedBy>us</cp:lastModifiedBy>
  <cp:revision>62</cp:revision>
  <dcterms:created xsi:type="dcterms:W3CDTF">2023-06-13T01:24:24Z</dcterms:created>
  <dcterms:modified xsi:type="dcterms:W3CDTF">2023-12-15T13:31:01Z</dcterms:modified>
</cp:coreProperties>
</file>

<file path=docProps/thumbnail.jpeg>
</file>